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1" r:id="rId7"/>
    <p:sldId id="262" r:id="rId8"/>
  </p:sldIdLst>
  <p:sldSz cx="18288000" cy="10287000"/>
  <p:notesSz cx="6858000" cy="9144000"/>
  <p:embeddedFontLst>
    <p:embeddedFont>
      <p:font typeface="Arial Black" panose="020B0A04020102020204" pitchFamily="34" charset="0"/>
      <p:bold r:id="rId9"/>
    </p:embeddedFont>
    <p:embeddedFont>
      <p:font typeface="Chunk Five" panose="020B0604020202020204" charset="0"/>
      <p:regular r:id="rId10"/>
    </p:embeddedFont>
    <p:embeddedFont>
      <p:font typeface="Lato" panose="020B0604020202020204" charset="0"/>
      <p:regular r:id="rId11"/>
      <p:bold r:id="rId12"/>
      <p:italic r:id="rId13"/>
      <p:boldItalic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Lato Bold" panose="020B0604020202020204" charset="0"/>
      <p:regular r:id="rId19"/>
    </p:embeddedFont>
    <p:embeddedFont>
      <p:font typeface="Cardo Bold" panose="020B0604020202020204" charset="-79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MSIPCMContentMarking" descr="{&quot;HashCode&quot;:427984535,&quot;Placement&quot;:&quot;Footer&quot;,&quot;Top&quot;:789.343,&quot;Left&quot;:660.7514,&quot;SlideWidth&quot;:1440,&quot;SlideHeight&quot;:810}">
            <a:extLst>
              <a:ext uri="{FF2B5EF4-FFF2-40B4-BE49-F238E27FC236}">
                <a16:creationId xmlns:a16="http://schemas.microsoft.com/office/drawing/2014/main" xmlns="" id="{FA4F229A-5827-446D-9E6D-A2067310E91E}"/>
              </a:ext>
            </a:extLst>
          </p:cNvPr>
          <p:cNvSpPr txBox="1"/>
          <p:nvPr userDrawn="1"/>
        </p:nvSpPr>
        <p:spPr>
          <a:xfrm>
            <a:off x="8391543" y="10024656"/>
            <a:ext cx="1504914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de-DE" sz="1000">
                <a:solidFill>
                  <a:srgbClr val="000000"/>
                </a:solidFill>
                <a:latin typeface="Calibri" panose="020F0502020204030204" pitchFamily="34" charset="0"/>
              </a:rPr>
              <a:t>Classified - Confidential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9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hyperlink" Target="https://public.tableau.com/app/profile/prajwalita.baruah/viz/HousingRegression_16735262477130/FeatureRelevancevs_Price?publish=ye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9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svg"/><Relationship Id="rId7" Type="http://schemas.openxmlformats.org/officeDocument/2006/relationships/image" Target="../media/image1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9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9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9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60645"/>
            <a:ext cx="4847971" cy="226355"/>
            <a:chOff x="0" y="0"/>
            <a:chExt cx="1276832" cy="596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76832" cy="59616"/>
            </a:xfrm>
            <a:custGeom>
              <a:avLst/>
              <a:gdLst/>
              <a:ahLst/>
              <a:cxnLst/>
              <a:rect l="l" t="t" r="r" b="b"/>
              <a:pathLst>
                <a:path w="1276832" h="59616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47971" y="10239375"/>
            <a:ext cx="13440029" cy="47625"/>
            <a:chOff x="0" y="0"/>
            <a:chExt cx="3539761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39761" cy="12543"/>
            </a:xfrm>
            <a:custGeom>
              <a:avLst/>
              <a:gdLst/>
              <a:ahLst/>
              <a:cxnLst/>
              <a:rect l="l" t="t" r="r" b="b"/>
              <a:pathLst>
                <a:path w="3539761" h="12543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6775026" y="9391481"/>
            <a:ext cx="968548" cy="51333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alphaModFix amt="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9669780" y="-3526052"/>
            <a:ext cx="11384280" cy="1138428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8256057" y="2325326"/>
            <a:ext cx="9003243" cy="5532902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48206" y="546838"/>
            <a:ext cx="8527145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000000"/>
                </a:solidFill>
                <a:latin typeface="Chunk Five"/>
              </a:rPr>
              <a:t>Mid </a:t>
            </a:r>
            <a:r>
              <a:rPr lang="en-US" sz="6000" dirty="0" err="1">
                <a:solidFill>
                  <a:srgbClr val="000000"/>
                </a:solidFill>
                <a:latin typeface="Chunk Five"/>
              </a:rPr>
              <a:t>Bootcamp</a:t>
            </a:r>
            <a:r>
              <a:rPr lang="en-US" sz="6000" dirty="0">
                <a:solidFill>
                  <a:srgbClr val="000000"/>
                </a:solidFill>
                <a:latin typeface="Chunk Five"/>
              </a:rPr>
              <a:t> Project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4264" y="2089888"/>
            <a:ext cx="8031136" cy="13783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600" dirty="0">
                <a:solidFill>
                  <a:srgbClr val="000000"/>
                </a:solidFill>
                <a:latin typeface="Arial Black" panose="020B0A04020102020204" pitchFamily="34" charset="0"/>
              </a:rPr>
              <a:t>Housing Price Prediction: Regression Model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7197828"/>
            <a:ext cx="5027210" cy="2200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800" b="1" dirty="0">
                <a:solidFill>
                  <a:srgbClr val="000000"/>
                </a:solidFill>
                <a:latin typeface="Lato"/>
              </a:rPr>
              <a:t>Presented by:</a:t>
            </a:r>
          </a:p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Lato"/>
              </a:rPr>
              <a:t> Prajwalita Baruah</a:t>
            </a:r>
          </a:p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Lato"/>
              </a:rPr>
              <a:t> Alejandro </a:t>
            </a:r>
            <a:r>
              <a:rPr lang="en-US" sz="2499" dirty="0" err="1">
                <a:solidFill>
                  <a:srgbClr val="000000"/>
                </a:solidFill>
                <a:latin typeface="Lato"/>
              </a:rPr>
              <a:t>Lamora</a:t>
            </a:r>
            <a:endParaRPr lang="en-US" sz="2499" dirty="0">
              <a:solidFill>
                <a:srgbClr val="000000"/>
              </a:solidFill>
              <a:latin typeface="Lato"/>
            </a:endParaRPr>
          </a:p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Lato"/>
              </a:rPr>
              <a:t> Thuy LE</a:t>
            </a:r>
          </a:p>
          <a:p>
            <a:pPr>
              <a:lnSpc>
                <a:spcPts val="3499"/>
              </a:lnSpc>
            </a:pPr>
            <a:endParaRPr lang="en-US" sz="2499" dirty="0">
              <a:solidFill>
                <a:srgbClr val="000000"/>
              </a:solidFill>
              <a:latin typeface="Lato"/>
            </a:endParaRPr>
          </a:p>
        </p:txBody>
      </p:sp>
      <p:pic>
        <p:nvPicPr>
          <p:cNvPr id="1026" name="Picture 2" descr="Ironhack Logo PNG Vector (SVG) Free Download">
            <a:extLst>
              <a:ext uri="{FF2B5EF4-FFF2-40B4-BE49-F238E27FC236}">
                <a16:creationId xmlns:a16="http://schemas.microsoft.com/office/drawing/2014/main" xmlns="" id="{A08390CF-7A6D-4E71-B064-AB28707A3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293" b="98276" l="6452" r="95853">
                        <a14:foregroundMark x1="49309" y1="22414" x2="49309" y2="22414"/>
                        <a14:foregroundMark x1="53456" y1="4741" x2="53456" y2="4741"/>
                        <a14:foregroundMark x1="48387" y1="95690" x2="48387" y2="95690"/>
                        <a14:foregroundMark x1="96313" y1="58621" x2="96313" y2="58621"/>
                        <a14:foregroundMark x1="6912" y1="48276" x2="6912" y2="48276"/>
                        <a14:foregroundMark x1="37327" y1="36638" x2="37327" y2="36638"/>
                        <a14:foregroundMark x1="54378" y1="41379" x2="54378" y2="41379"/>
                        <a14:foregroundMark x1="44240" y1="60776" x2="44240" y2="60776"/>
                        <a14:foregroundMark x1="47926" y1="1724" x2="47926" y2="1724"/>
                        <a14:foregroundMark x1="52995" y1="98276" x2="52995" y2="98276"/>
                        <a14:backgroundMark x1="9217" y1="9483" x2="9217" y2="9483"/>
                        <a14:backgroundMark x1="9217" y1="9483" x2="9217" y2="9483"/>
                        <a14:backgroundMark x1="9217" y1="9483" x2="9217" y2="9483"/>
                        <a14:backgroundMark x1="9217" y1="9483" x2="9217" y2="9483"/>
                        <a14:backgroundMark x1="7834" y1="11207" x2="25346" y2="9052"/>
                        <a14:backgroundMark x1="5069" y1="4741" x2="5069" y2="4741"/>
                        <a14:backgroundMark x1="5069" y1="4741" x2="5069" y2="47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9433" y="536873"/>
            <a:ext cx="2443949" cy="261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60645"/>
            <a:ext cx="4847971" cy="226355"/>
            <a:chOff x="0" y="0"/>
            <a:chExt cx="1276832" cy="596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76832" cy="59616"/>
            </a:xfrm>
            <a:custGeom>
              <a:avLst/>
              <a:gdLst/>
              <a:ahLst/>
              <a:cxnLst/>
              <a:rect l="l" t="t" r="r" b="b"/>
              <a:pathLst>
                <a:path w="1276832" h="59616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47971" y="10239375"/>
            <a:ext cx="13440029" cy="47625"/>
            <a:chOff x="0" y="0"/>
            <a:chExt cx="3539761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39761" cy="12543"/>
            </a:xfrm>
            <a:custGeom>
              <a:avLst/>
              <a:gdLst/>
              <a:ahLst/>
              <a:cxnLst/>
              <a:rect l="l" t="t" r="r" b="b"/>
              <a:pathLst>
                <a:path w="3539761" h="12543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6775026" y="9391481"/>
            <a:ext cx="968548" cy="51333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4103050" y="0"/>
            <a:ext cx="4184950" cy="418495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3784580" y="890830"/>
            <a:ext cx="3249284" cy="2475364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8700" y="762000"/>
            <a:ext cx="6002402" cy="132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hunk Five"/>
              </a:rPr>
              <a:t>Agenda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2737543"/>
            <a:ext cx="2346096" cy="3085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706"/>
              </a:lnSpc>
            </a:pPr>
            <a:r>
              <a:rPr lang="en-US" sz="16218">
                <a:solidFill>
                  <a:srgbClr val="E6E6E7"/>
                </a:solidFill>
                <a:latin typeface="Chunk Five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384975"/>
            <a:ext cx="7566660" cy="1573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200">
                <a:solidFill>
                  <a:srgbClr val="7E8489"/>
                </a:solidFill>
                <a:latin typeface="Lato Bold"/>
              </a:rPr>
              <a:t>Business Question</a:t>
            </a:r>
          </a:p>
          <a:p>
            <a:pPr>
              <a:lnSpc>
                <a:spcPts val="6300"/>
              </a:lnSpc>
            </a:pPr>
            <a:endParaRPr lang="en-US" sz="4200">
              <a:solidFill>
                <a:srgbClr val="7E8489"/>
              </a:solidFill>
              <a:latin typeface="Lato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692640" y="2737543"/>
            <a:ext cx="2933816" cy="3085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706"/>
              </a:lnSpc>
            </a:pPr>
            <a:r>
              <a:rPr lang="en-US" sz="16218">
                <a:solidFill>
                  <a:srgbClr val="E6E6E7"/>
                </a:solidFill>
                <a:latin typeface="Chunk Five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92640" y="4384975"/>
            <a:ext cx="7566660" cy="77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200">
                <a:solidFill>
                  <a:srgbClr val="7E8489"/>
                </a:solidFill>
                <a:latin typeface="Lato Bold"/>
              </a:rPr>
              <a:t>Exploration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5631909"/>
            <a:ext cx="2787739" cy="3085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706"/>
              </a:lnSpc>
            </a:pPr>
            <a:r>
              <a:rPr lang="en-US" sz="16218">
                <a:solidFill>
                  <a:srgbClr val="E6E6E7"/>
                </a:solidFill>
                <a:latin typeface="Chunk Five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7279340"/>
            <a:ext cx="7566660" cy="77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200">
                <a:solidFill>
                  <a:srgbClr val="7E8489"/>
                </a:solidFill>
                <a:latin typeface="Lato Bold"/>
              </a:rPr>
              <a:t>Analysing  and Predicting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547950" y="5631909"/>
            <a:ext cx="2727664" cy="3085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706"/>
              </a:lnSpc>
            </a:pPr>
            <a:r>
              <a:rPr lang="en-US" sz="16218">
                <a:solidFill>
                  <a:srgbClr val="E6E6E7"/>
                </a:solidFill>
                <a:latin typeface="Chunk Five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92640" y="7279340"/>
            <a:ext cx="7566660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200" dirty="0">
                <a:solidFill>
                  <a:srgbClr val="7E8489"/>
                </a:solidFill>
                <a:latin typeface="Lato Bold"/>
              </a:rPr>
              <a:t>Findings and Learnings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60645"/>
            <a:ext cx="4847971" cy="226355"/>
            <a:chOff x="0" y="0"/>
            <a:chExt cx="1276832" cy="596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76832" cy="59616"/>
            </a:xfrm>
            <a:custGeom>
              <a:avLst/>
              <a:gdLst/>
              <a:ahLst/>
              <a:cxnLst/>
              <a:rect l="l" t="t" r="r" b="b"/>
              <a:pathLst>
                <a:path w="1276832" h="59616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47971" y="10239375"/>
            <a:ext cx="13440029" cy="47625"/>
            <a:chOff x="0" y="0"/>
            <a:chExt cx="3539761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39761" cy="12543"/>
            </a:xfrm>
            <a:custGeom>
              <a:avLst/>
              <a:gdLst/>
              <a:ahLst/>
              <a:cxnLst/>
              <a:rect l="l" t="t" r="r" b="b"/>
              <a:pathLst>
                <a:path w="3539761" h="12543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6775026" y="9391481"/>
            <a:ext cx="968548" cy="51333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0" y="0"/>
            <a:ext cx="4762961" cy="4762961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028700" y="1028700"/>
            <a:ext cx="7468522" cy="7772400"/>
            <a:chOff x="0" y="0"/>
            <a:chExt cx="9958029" cy="1036320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/>
            <a:srcRect l="10470" r="35118"/>
            <a:stretch>
              <a:fillRect/>
            </a:stretch>
          </p:blipFill>
          <p:spPr>
            <a:xfrm>
              <a:off x="0" y="0"/>
              <a:ext cx="9958029" cy="10363200"/>
            </a:xfrm>
            <a:prstGeom prst="rect">
              <a:avLst/>
            </a:prstGeom>
          </p:spPr>
        </p:pic>
      </p:grpSp>
      <p:sp>
        <p:nvSpPr>
          <p:cNvPr id="12" name="TextBox 12"/>
          <p:cNvSpPr txBox="1"/>
          <p:nvPr/>
        </p:nvSpPr>
        <p:spPr>
          <a:xfrm>
            <a:off x="10168512" y="1764531"/>
            <a:ext cx="690812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dirty="0">
                <a:solidFill>
                  <a:srgbClr val="000000"/>
                </a:solidFill>
                <a:latin typeface="Chunk Five"/>
              </a:rPr>
              <a:t>Business Question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168512" y="3176312"/>
            <a:ext cx="6609212" cy="1348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3600" dirty="0">
                <a:solidFill>
                  <a:srgbClr val="7E8489"/>
                </a:solidFill>
                <a:latin typeface="Lato"/>
              </a:rPr>
              <a:t>Predicting housing price based on feature relevance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5783329" y="4540568"/>
            <a:ext cx="3920490" cy="39204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60645"/>
            <a:ext cx="4847971" cy="226355"/>
            <a:chOff x="0" y="0"/>
            <a:chExt cx="1276832" cy="596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76832" cy="59616"/>
            </a:xfrm>
            <a:custGeom>
              <a:avLst/>
              <a:gdLst/>
              <a:ahLst/>
              <a:cxnLst/>
              <a:rect l="l" t="t" r="r" b="b"/>
              <a:pathLst>
                <a:path w="1276832" h="59616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47971" y="10239375"/>
            <a:ext cx="13440029" cy="47625"/>
            <a:chOff x="0" y="0"/>
            <a:chExt cx="3539761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39761" cy="12543"/>
            </a:xfrm>
            <a:custGeom>
              <a:avLst/>
              <a:gdLst/>
              <a:ahLst/>
              <a:cxnLst/>
              <a:rect l="l" t="t" r="r" b="b"/>
              <a:pathLst>
                <a:path w="3539761" h="12543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6775026" y="9391481"/>
            <a:ext cx="968548" cy="51333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7718073" y="1730826"/>
            <a:ext cx="3836264" cy="3836264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946193" y="231775"/>
            <a:ext cx="7313107" cy="132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 dirty="0">
                <a:solidFill>
                  <a:srgbClr val="000000"/>
                </a:solidFill>
                <a:latin typeface="Chunk Five"/>
              </a:rPr>
              <a:t>Exploration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8763000" y="2171700"/>
            <a:ext cx="7391400" cy="3769332"/>
            <a:chOff x="-7178756" y="-214884"/>
            <a:chExt cx="10694019" cy="5828217"/>
          </a:xfrm>
        </p:grpSpPr>
        <p:sp>
          <p:nvSpPr>
            <p:cNvPr id="18" name="TextBox 18"/>
            <p:cNvSpPr txBox="1"/>
            <p:nvPr/>
          </p:nvSpPr>
          <p:spPr>
            <a:xfrm>
              <a:off x="-7178756" y="4957496"/>
              <a:ext cx="5278152" cy="6558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9"/>
                </a:lnSpc>
              </a:pPr>
              <a:endParaRPr lang="en-US" sz="2499" dirty="0">
                <a:solidFill>
                  <a:srgbClr val="7E8489"/>
                </a:solidFill>
                <a:latin typeface="Lato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2747" y="-214884"/>
              <a:ext cx="3492516" cy="1154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</a:pPr>
              <a:endParaRPr lang="en-US" sz="5000" dirty="0">
                <a:solidFill>
                  <a:srgbClr val="000000"/>
                </a:solidFill>
                <a:latin typeface="Chunk Five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945092"/>
              <a:ext cx="3316288" cy="6478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endParaRPr lang="en-US" sz="3000" dirty="0">
                <a:solidFill>
                  <a:srgbClr val="000000"/>
                </a:solidFill>
                <a:latin typeface="Lato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0" y="0"/>
            <a:ext cx="7242287" cy="2954027"/>
            <a:chOff x="0" y="0"/>
            <a:chExt cx="11211068" cy="5129585"/>
          </a:xfrm>
        </p:grpSpPr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6"/>
            <a:srcRect t="27460" b="3929"/>
            <a:stretch>
              <a:fillRect/>
            </a:stretch>
          </p:blipFill>
          <p:spPr>
            <a:xfrm>
              <a:off x="0" y="0"/>
              <a:ext cx="11211068" cy="5129585"/>
            </a:xfrm>
            <a:prstGeom prst="rect">
              <a:avLst/>
            </a:prstGeom>
          </p:spPr>
        </p:pic>
      </p:grpSp>
      <p:sp>
        <p:nvSpPr>
          <p:cNvPr id="25" name="CuadroTexto 24"/>
          <p:cNvSpPr txBox="1"/>
          <p:nvPr/>
        </p:nvSpPr>
        <p:spPr>
          <a:xfrm>
            <a:off x="9448800" y="1426454"/>
            <a:ext cx="3761927" cy="16517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77240" lvl="1" indent="-388620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Cardo Bold"/>
              </a:rPr>
              <a:t>EDA</a:t>
            </a:r>
          </a:p>
          <a:p>
            <a:pPr marL="777240" lvl="1" indent="-388620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Cardo Bold"/>
              </a:rPr>
              <a:t>Visualization</a:t>
            </a:r>
          </a:p>
          <a:p>
            <a:endParaRPr lang="es-ES" dirty="0"/>
          </a:p>
        </p:txBody>
      </p:sp>
      <p:sp>
        <p:nvSpPr>
          <p:cNvPr id="26" name="CuadroTexto 25"/>
          <p:cNvSpPr txBox="1"/>
          <p:nvPr/>
        </p:nvSpPr>
        <p:spPr>
          <a:xfrm>
            <a:off x="654049" y="9436921"/>
            <a:ext cx="63692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rgbClr val="000000"/>
                </a:solidFill>
                <a:latin typeface="Lato"/>
              </a:rPr>
              <a:t>Dashboard</a:t>
            </a:r>
            <a:r>
              <a:rPr lang="en-US" sz="2200" dirty="0">
                <a:solidFill>
                  <a:srgbClr val="000000"/>
                </a:solidFill>
                <a:latin typeface="Lato"/>
              </a:rPr>
              <a:t>: </a:t>
            </a:r>
            <a:r>
              <a:rPr lang="en-US" sz="2400" dirty="0">
                <a:hlinkClick r:id="rId7"/>
              </a:rPr>
              <a:t>Housing Regression | Tableau Public</a:t>
            </a:r>
            <a:endParaRPr lang="es-E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8619ECAF-2BD0-400C-AF0E-F4DDB126DD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2115" y="3029993"/>
            <a:ext cx="10734485" cy="64490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" y="10060646"/>
            <a:ext cx="4847972" cy="226355"/>
            <a:chOff x="0" y="0"/>
            <a:chExt cx="1276832" cy="596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76832" cy="59616"/>
            </a:xfrm>
            <a:custGeom>
              <a:avLst/>
              <a:gdLst/>
              <a:ahLst/>
              <a:cxnLst/>
              <a:rect l="l" t="t" r="r" b="b"/>
              <a:pathLst>
                <a:path w="1276832" h="59616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 defTabSz="914445">
                <a:lnSpc>
                  <a:spcPts val="2660"/>
                </a:lnSpc>
                <a:spcBef>
                  <a:spcPct val="0"/>
                </a:spcBef>
              </a:pPr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47972" y="10239375"/>
            <a:ext cx="13440029" cy="47625"/>
            <a:chOff x="0" y="0"/>
            <a:chExt cx="3539761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39761" cy="12543"/>
            </a:xfrm>
            <a:custGeom>
              <a:avLst/>
              <a:gdLst/>
              <a:ahLst/>
              <a:cxnLst/>
              <a:rect l="l" t="t" r="r" b="b"/>
              <a:pathLst>
                <a:path w="3539761" h="12543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1" tIns="50801" rIns="50801" bIns="50801" rtlCol="0" anchor="ctr"/>
            <a:lstStyle/>
            <a:p>
              <a:pPr algn="ctr" defTabSz="914445">
                <a:lnSpc>
                  <a:spcPts val="2660"/>
                </a:lnSpc>
                <a:spcBef>
                  <a:spcPct val="0"/>
                </a:spcBef>
              </a:pPr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6775027" y="9391483"/>
            <a:ext cx="968549" cy="51333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4912744" y="-997586"/>
            <a:ext cx="5661660" cy="566166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425239" y="605156"/>
            <a:ext cx="11437526" cy="1111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914445">
              <a:lnSpc>
                <a:spcPts val="8960"/>
              </a:lnSpc>
            </a:pPr>
            <a:r>
              <a:rPr lang="en-US" sz="6399">
                <a:solidFill>
                  <a:srgbClr val="000000"/>
                </a:solidFill>
                <a:latin typeface="Chunk Five"/>
              </a:rPr>
              <a:t>Analysing and Predicting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648754" y="2420035"/>
            <a:ext cx="3198767" cy="1285322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827304" y="4135438"/>
            <a:ext cx="5154438" cy="102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914445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Lato"/>
              </a:rPr>
              <a:t>Feature Engineering and Selection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66800" y="5429591"/>
            <a:ext cx="5334000" cy="4220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77" lvl="1" indent="-269889" defTabSz="914445">
              <a:lnSpc>
                <a:spcPts val="3749"/>
              </a:lnSpc>
              <a:buFont typeface="Arial"/>
              <a:buChar char="•"/>
            </a:pPr>
            <a:r>
              <a:rPr lang="en-US" sz="2499" dirty="0">
                <a:solidFill>
                  <a:srgbClr val="7E8489"/>
                </a:solidFill>
                <a:latin typeface="Lato"/>
              </a:rPr>
              <a:t>Scaling</a:t>
            </a:r>
          </a:p>
          <a:p>
            <a:pPr marL="539777" lvl="1" indent="-269889" defTabSz="914445">
              <a:lnSpc>
                <a:spcPts val="3749"/>
              </a:lnSpc>
              <a:buFont typeface="Arial"/>
              <a:buChar char="•"/>
            </a:pPr>
            <a:r>
              <a:rPr lang="en-US" sz="2499" dirty="0">
                <a:solidFill>
                  <a:srgbClr val="7E8489"/>
                </a:solidFill>
                <a:latin typeface="Lato"/>
              </a:rPr>
              <a:t>Feature selection</a:t>
            </a:r>
          </a:p>
          <a:p>
            <a:pPr marL="539777" lvl="1" indent="-269889" defTabSz="914445">
              <a:lnSpc>
                <a:spcPts val="3749"/>
              </a:lnSpc>
              <a:buFont typeface="Arial"/>
              <a:buChar char="•"/>
            </a:pPr>
            <a:r>
              <a:rPr lang="en-US" sz="2499" dirty="0">
                <a:solidFill>
                  <a:srgbClr val="7E8489"/>
                </a:solidFill>
                <a:latin typeface="Lato"/>
              </a:rPr>
              <a:t>Model Selection &amp; Evaluation:</a:t>
            </a:r>
          </a:p>
          <a:p>
            <a:pPr defTabSz="914445">
              <a:lnSpc>
                <a:spcPts val="3749"/>
              </a:lnSpc>
            </a:pPr>
            <a:r>
              <a:rPr lang="en-US" sz="2499" dirty="0">
                <a:solidFill>
                  <a:srgbClr val="7E8489"/>
                </a:solidFill>
                <a:latin typeface="Lato"/>
              </a:rPr>
              <a:t>       - Multi Linear Regression: 65%</a:t>
            </a:r>
          </a:p>
          <a:p>
            <a:pPr defTabSz="914445">
              <a:lnSpc>
                <a:spcPts val="3749"/>
              </a:lnSpc>
            </a:pPr>
            <a:r>
              <a:rPr lang="en-US" sz="2499" dirty="0">
                <a:solidFill>
                  <a:srgbClr val="7E8489"/>
                </a:solidFill>
                <a:latin typeface="Lato"/>
              </a:rPr>
              <a:t>       - </a:t>
            </a:r>
            <a:r>
              <a:rPr lang="en-GB" sz="2499" dirty="0">
                <a:solidFill>
                  <a:srgbClr val="7E8489"/>
                </a:solidFill>
                <a:latin typeface="Lato"/>
              </a:rPr>
              <a:t>KNN model: 70%</a:t>
            </a:r>
            <a:endParaRPr lang="en-US" sz="2499" dirty="0">
              <a:solidFill>
                <a:srgbClr val="7E8489"/>
              </a:solidFill>
              <a:latin typeface="Lato"/>
            </a:endParaRPr>
          </a:p>
          <a:p>
            <a:pPr defTabSz="914445">
              <a:lnSpc>
                <a:spcPts val="3749"/>
              </a:lnSpc>
            </a:pPr>
            <a:r>
              <a:rPr lang="en-US" sz="2499" dirty="0">
                <a:solidFill>
                  <a:srgbClr val="7E8489"/>
                </a:solidFill>
                <a:latin typeface="Lato"/>
              </a:rPr>
              <a:t>       - Random Forest Regression: 81%</a:t>
            </a:r>
          </a:p>
          <a:p>
            <a:pPr marL="539777" lvl="1" indent="-269889" defTabSz="914445">
              <a:lnSpc>
                <a:spcPts val="3749"/>
              </a:lnSpc>
              <a:buFont typeface="Arial"/>
              <a:buChar char="•"/>
            </a:pPr>
            <a:endParaRPr lang="en-US" sz="2499" dirty="0">
              <a:solidFill>
                <a:srgbClr val="7E8489"/>
              </a:solidFill>
              <a:latin typeface="Lato"/>
            </a:endParaRPr>
          </a:p>
          <a:p>
            <a:pPr defTabSz="914445">
              <a:lnSpc>
                <a:spcPts val="3749"/>
              </a:lnSpc>
            </a:pPr>
            <a:endParaRPr lang="en-US" sz="2499" dirty="0">
              <a:solidFill>
                <a:srgbClr val="7E8489"/>
              </a:solidFill>
              <a:latin typeface="Lato"/>
            </a:endParaRPr>
          </a:p>
          <a:p>
            <a:pPr defTabSz="914445">
              <a:lnSpc>
                <a:spcPts val="3749"/>
              </a:lnSpc>
            </a:pPr>
            <a:endParaRPr lang="en-US" sz="2499" dirty="0">
              <a:solidFill>
                <a:srgbClr val="7E8489"/>
              </a:solidFill>
              <a:latin typeface="Lato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910888" y="5583618"/>
            <a:ext cx="5152866" cy="898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914445">
              <a:lnSpc>
                <a:spcPts val="3749"/>
              </a:lnSpc>
            </a:pPr>
            <a:r>
              <a:rPr lang="en-US" sz="2499" dirty="0">
                <a:solidFill>
                  <a:srgbClr val="7E8489"/>
                </a:solidFill>
                <a:latin typeface="Lato"/>
              </a:rPr>
              <a:t>“</a:t>
            </a:r>
          </a:p>
          <a:p>
            <a:pPr defTabSz="914445">
              <a:lnSpc>
                <a:spcPts val="3749"/>
              </a:lnSpc>
            </a:pPr>
            <a:r>
              <a:rPr lang="en-US" sz="2499" dirty="0">
                <a:solidFill>
                  <a:srgbClr val="7E8489"/>
                </a:solidFill>
                <a:latin typeface="Lato"/>
              </a:rPr>
              <a:t>."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2ADDB28A-9ED1-6521-6BD6-1F4F24CD35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2" y="2192804"/>
            <a:ext cx="10145496" cy="689411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60645"/>
            <a:ext cx="4847971" cy="226355"/>
            <a:chOff x="0" y="0"/>
            <a:chExt cx="1276832" cy="596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76832" cy="59616"/>
            </a:xfrm>
            <a:custGeom>
              <a:avLst/>
              <a:gdLst/>
              <a:ahLst/>
              <a:cxnLst/>
              <a:rect l="l" t="t" r="r" b="b"/>
              <a:pathLst>
                <a:path w="1276832" h="59616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47971" y="10239375"/>
            <a:ext cx="13440029" cy="47625"/>
            <a:chOff x="0" y="0"/>
            <a:chExt cx="3539761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39761" cy="12543"/>
            </a:xfrm>
            <a:custGeom>
              <a:avLst/>
              <a:gdLst/>
              <a:ahLst/>
              <a:cxnLst/>
              <a:rect l="l" t="t" r="r" b="b"/>
              <a:pathLst>
                <a:path w="3539761" h="12543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6775026" y="9391481"/>
            <a:ext cx="968548" cy="51333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-748906" y="1890166"/>
            <a:ext cx="3920490" cy="392049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8869680" y="1028700"/>
            <a:ext cx="8389620" cy="7417508"/>
            <a:chOff x="0" y="0"/>
            <a:chExt cx="11186160" cy="989001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/>
            <a:srcRect l="13664" r="7727"/>
            <a:stretch>
              <a:fillRect/>
            </a:stretch>
          </p:blipFill>
          <p:spPr>
            <a:xfrm>
              <a:off x="0" y="0"/>
              <a:ext cx="11186160" cy="9890010"/>
            </a:xfrm>
            <a:prstGeom prst="rect">
              <a:avLst/>
            </a:prstGeom>
          </p:spPr>
        </p:pic>
      </p:grpSp>
      <p:sp>
        <p:nvSpPr>
          <p:cNvPr id="12" name="TextBox 12"/>
          <p:cNvSpPr txBox="1"/>
          <p:nvPr/>
        </p:nvSpPr>
        <p:spPr>
          <a:xfrm>
            <a:off x="381000" y="35512"/>
            <a:ext cx="8153400" cy="1150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5400" dirty="0">
                <a:solidFill>
                  <a:srgbClr val="000000"/>
                </a:solidFill>
                <a:latin typeface="Chunk Five"/>
              </a:rPr>
              <a:t>Findings and Learnings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48640" y="1788294"/>
            <a:ext cx="8153400" cy="46945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49"/>
              </a:lnSpc>
            </a:pPr>
            <a:r>
              <a:rPr lang="en-US" sz="2499" b="1" dirty="0">
                <a:solidFill>
                  <a:srgbClr val="000000"/>
                </a:solidFill>
                <a:latin typeface="Lato"/>
              </a:rPr>
              <a:t>Findings:</a:t>
            </a:r>
          </a:p>
          <a:p>
            <a:pPr marL="342900" indent="-342900">
              <a:lnSpc>
                <a:spcPts val="3749"/>
              </a:lnSpc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Sqft_living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, Grade, View, Waterfront are the main drivers of the price of houses</a:t>
            </a:r>
          </a:p>
          <a:p>
            <a:pPr marL="342900" indent="-342900">
              <a:lnSpc>
                <a:spcPts val="3749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Id,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Yr_built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, 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House_age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 did not affect the price of houses</a:t>
            </a:r>
          </a:p>
          <a:p>
            <a:pPr marL="342900" indent="-342900">
              <a:lnSpc>
                <a:spcPts val="3749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Waterfront houses with 5 beds &amp; high grades have high avg price </a:t>
            </a:r>
          </a:p>
          <a:p>
            <a:pPr marL="342900" indent="-342900">
              <a:lnSpc>
                <a:spcPts val="3749"/>
              </a:lnSpc>
              <a:buFont typeface="Arial" panose="020B0604020202020204" pitchFamily="34" charset="0"/>
              <a:buChar char="•"/>
            </a:pPr>
            <a:r>
              <a:rPr lang="es-E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Random</a:t>
            </a:r>
            <a:r>
              <a:rPr lang="es-E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 Forest </a:t>
            </a:r>
            <a:r>
              <a:rPr lang="es-E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Regression</a:t>
            </a:r>
            <a:r>
              <a:rPr lang="es-E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: </a:t>
            </a:r>
            <a:r>
              <a:rPr lang="es-E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the</a:t>
            </a:r>
            <a:r>
              <a:rPr lang="es-E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 </a:t>
            </a:r>
            <a:r>
              <a:rPr lang="es-E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most</a:t>
            </a:r>
            <a:r>
              <a:rPr lang="es-E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 </a:t>
            </a:r>
            <a:r>
              <a:rPr lang="es-E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robust</a:t>
            </a:r>
            <a:r>
              <a:rPr lang="es-E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 </a:t>
            </a:r>
            <a:r>
              <a:rPr lang="es-E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model</a:t>
            </a:r>
            <a:endParaRPr lang="es-ES" sz="2400" b="1" dirty="0">
              <a:solidFill>
                <a:schemeClr val="tx1">
                  <a:lumMod val="50000"/>
                  <a:lumOff val="50000"/>
                </a:schemeClr>
              </a:solidFill>
              <a:latin typeface="Lato"/>
            </a:endParaRPr>
          </a:p>
          <a:p>
            <a:pPr marL="342900" indent="-342900">
              <a:lnSpc>
                <a:spcPts val="3749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Lato"/>
            </a:endParaRPr>
          </a:p>
          <a:p>
            <a:pPr>
              <a:lnSpc>
                <a:spcPts val="3749"/>
              </a:lnSpc>
            </a:pPr>
            <a:endParaRPr lang="en-US" sz="2499" b="1" dirty="0">
              <a:solidFill>
                <a:srgbClr val="000000"/>
              </a:solidFill>
              <a:latin typeface="Lato"/>
            </a:endParaRPr>
          </a:p>
          <a:p>
            <a:pPr marL="342900" indent="-342900">
              <a:lnSpc>
                <a:spcPts val="3749"/>
              </a:lnSpc>
              <a:buFont typeface="Wingdings" panose="05000000000000000000" pitchFamily="2" charset="2"/>
              <a:buChar char="§"/>
            </a:pPr>
            <a:endParaRPr lang="en-US" sz="2499" b="1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6313923"/>
            <a:ext cx="8001000" cy="37455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49"/>
              </a:lnSpc>
            </a:pPr>
            <a:r>
              <a:rPr lang="en-US" sz="2499" b="1" dirty="0">
                <a:solidFill>
                  <a:srgbClr val="000000"/>
                </a:solidFill>
                <a:latin typeface="Lato"/>
              </a:rPr>
              <a:t>Learnings:</a:t>
            </a:r>
          </a:p>
          <a:p>
            <a:pPr marL="342900" indent="-342900">
              <a:lnSpc>
                <a:spcPts val="3749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Tableau Visualizations </a:t>
            </a:r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&amp; Dashboards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Lato"/>
            </a:endParaRPr>
          </a:p>
          <a:p>
            <a:pPr marL="342900" indent="-342900">
              <a:lnSpc>
                <a:spcPts val="3749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Random Forest Regression</a:t>
            </a:r>
          </a:p>
          <a:p>
            <a:pPr marL="342900" indent="-342900">
              <a:lnSpc>
                <a:spcPts val="3749"/>
              </a:lnSpc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Geolocation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 / map visualization with Tableau and Python</a:t>
            </a:r>
          </a:p>
          <a:p>
            <a:pPr marL="342900" indent="-342900">
              <a:lnSpc>
                <a:spcPts val="3749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/>
              </a:rPr>
              <a:t>Teamwork / collaboration in Data Analytics tasks </a:t>
            </a:r>
          </a:p>
          <a:p>
            <a:pPr>
              <a:lnSpc>
                <a:spcPts val="3749"/>
              </a:lnSpc>
            </a:pPr>
            <a:endParaRPr lang="en-US" sz="2499" b="1" dirty="0">
              <a:solidFill>
                <a:srgbClr val="000000"/>
              </a:solidFill>
              <a:latin typeface="Lato"/>
            </a:endParaRPr>
          </a:p>
          <a:p>
            <a:pPr marL="342900" indent="-342900">
              <a:lnSpc>
                <a:spcPts val="3749"/>
              </a:lnSpc>
              <a:buFont typeface="Wingdings" panose="05000000000000000000" pitchFamily="2" charset="2"/>
              <a:buChar char="§"/>
            </a:pPr>
            <a:endParaRPr lang="en-US" sz="2499" b="1" dirty="0">
              <a:solidFill>
                <a:srgbClr val="000000"/>
              </a:solidFill>
              <a:latin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60645"/>
            <a:ext cx="4847971" cy="226355"/>
            <a:chOff x="0" y="0"/>
            <a:chExt cx="1276832" cy="596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76832" cy="59616"/>
            </a:xfrm>
            <a:custGeom>
              <a:avLst/>
              <a:gdLst/>
              <a:ahLst/>
              <a:cxnLst/>
              <a:rect l="l" t="t" r="r" b="b"/>
              <a:pathLst>
                <a:path w="1276832" h="59616">
                  <a:moveTo>
                    <a:pt x="0" y="0"/>
                  </a:moveTo>
                  <a:lnTo>
                    <a:pt x="1276832" y="0"/>
                  </a:lnTo>
                  <a:lnTo>
                    <a:pt x="1276832" y="59616"/>
                  </a:lnTo>
                  <a:lnTo>
                    <a:pt x="0" y="596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47971" y="10239375"/>
            <a:ext cx="13440029" cy="47625"/>
            <a:chOff x="0" y="0"/>
            <a:chExt cx="3539761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39761" cy="12543"/>
            </a:xfrm>
            <a:custGeom>
              <a:avLst/>
              <a:gdLst/>
              <a:ahLst/>
              <a:cxnLst/>
              <a:rect l="l" t="t" r="r" b="b"/>
              <a:pathLst>
                <a:path w="3539761" h="12543">
                  <a:moveTo>
                    <a:pt x="0" y="0"/>
                  </a:moveTo>
                  <a:lnTo>
                    <a:pt x="3539761" y="0"/>
                  </a:lnTo>
                  <a:lnTo>
                    <a:pt x="353976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7E848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6775026" y="9391481"/>
            <a:ext cx="968548" cy="51333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-1477876" y="-1157605"/>
            <a:ext cx="5661660" cy="566166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7086600" y="1673225"/>
            <a:ext cx="4114800" cy="4114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785242" y="5989320"/>
            <a:ext cx="6717516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Chunk Five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</TotalTime>
  <Words>173</Words>
  <Application>Microsoft Office PowerPoint</Application>
  <PresentationFormat>Personalizado</PresentationFormat>
  <Paragraphs>45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6" baseType="lpstr">
      <vt:lpstr>Arial</vt:lpstr>
      <vt:lpstr>Wingdings</vt:lpstr>
      <vt:lpstr>Arial Black</vt:lpstr>
      <vt:lpstr>Chunk Five</vt:lpstr>
      <vt:lpstr>Lato</vt:lpstr>
      <vt:lpstr>Calibri</vt:lpstr>
      <vt:lpstr>Lato Bold</vt:lpstr>
      <vt:lpstr>Cardo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Estate</dc:title>
  <cp:lastModifiedBy>Cuenta Microsoft</cp:lastModifiedBy>
  <cp:revision>16</cp:revision>
  <dcterms:created xsi:type="dcterms:W3CDTF">2006-08-16T00:00:00Z</dcterms:created>
  <dcterms:modified xsi:type="dcterms:W3CDTF">2023-01-21T18:39:29Z</dcterms:modified>
  <dc:identifier>DAFYIv28EGU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702bf62-88e6-456d-b298-e2abb13de1ea_Enabled">
    <vt:lpwstr>true</vt:lpwstr>
  </property>
  <property fmtid="{D5CDD505-2E9C-101B-9397-08002B2CF9AE}" pid="3" name="MSIP_Label_0702bf62-88e6-456d-b298-e2abb13de1ea_SetDate">
    <vt:lpwstr>2023-01-21T08:37:39Z</vt:lpwstr>
  </property>
  <property fmtid="{D5CDD505-2E9C-101B-9397-08002B2CF9AE}" pid="4" name="MSIP_Label_0702bf62-88e6-456d-b298-e2abb13de1ea_Method">
    <vt:lpwstr>Standard</vt:lpwstr>
  </property>
  <property fmtid="{D5CDD505-2E9C-101B-9397-08002B2CF9AE}" pid="5" name="MSIP_Label_0702bf62-88e6-456d-b298-e2abb13de1ea_Name">
    <vt:lpwstr>0702bf62-88e6-456d-b298-e2abb13de1ea</vt:lpwstr>
  </property>
  <property fmtid="{D5CDD505-2E9C-101B-9397-08002B2CF9AE}" pid="6" name="MSIP_Label_0702bf62-88e6-456d-b298-e2abb13de1ea_SiteId">
    <vt:lpwstr>548d26ab-8caa-49e1-97c2-a1b1a06cc39c</vt:lpwstr>
  </property>
  <property fmtid="{D5CDD505-2E9C-101B-9397-08002B2CF9AE}" pid="7" name="MSIP_Label_0702bf62-88e6-456d-b298-e2abb13de1ea_ActionId">
    <vt:lpwstr>2a4cbe7b-1cec-4f10-a13c-a178beac1168</vt:lpwstr>
  </property>
  <property fmtid="{D5CDD505-2E9C-101B-9397-08002B2CF9AE}" pid="8" name="MSIP_Label_0702bf62-88e6-456d-b298-e2abb13de1ea_ContentBits">
    <vt:lpwstr>2</vt:lpwstr>
  </property>
</Properties>
</file>